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56" r:id="rId1"/>
  </p:sldMasterIdLst>
  <p:sldIdLst>
    <p:sldId id="288" r:id="rId2"/>
    <p:sldId id="286" r:id="rId3"/>
    <p:sldId id="259" r:id="rId4"/>
    <p:sldId id="261" r:id="rId5"/>
    <p:sldId id="262" r:id="rId6"/>
    <p:sldId id="263" r:id="rId7"/>
    <p:sldId id="264" r:id="rId8"/>
    <p:sldId id="265" r:id="rId9"/>
    <p:sldId id="266" r:id="rId10"/>
    <p:sldId id="270" r:id="rId11"/>
    <p:sldId id="271" r:id="rId12"/>
    <p:sldId id="272" r:id="rId13"/>
    <p:sldId id="273" r:id="rId14"/>
    <p:sldId id="274" r:id="rId15"/>
    <p:sldId id="279" r:id="rId16"/>
    <p:sldId id="316" r:id="rId17"/>
    <p:sldId id="307" r:id="rId18"/>
    <p:sldId id="300" r:id="rId19"/>
    <p:sldId id="309" r:id="rId20"/>
    <p:sldId id="301" r:id="rId21"/>
    <p:sldId id="310" r:id="rId22"/>
    <p:sldId id="302" r:id="rId23"/>
    <p:sldId id="311" r:id="rId24"/>
    <p:sldId id="303" r:id="rId25"/>
    <p:sldId id="312" r:id="rId26"/>
    <p:sldId id="304" r:id="rId27"/>
    <p:sldId id="313" r:id="rId28"/>
    <p:sldId id="305" r:id="rId29"/>
    <p:sldId id="314" r:id="rId30"/>
    <p:sldId id="306" r:id="rId31"/>
    <p:sldId id="315" r:id="rId32"/>
    <p:sldId id="281" r:id="rId33"/>
    <p:sldId id="278" r:id="rId34"/>
    <p:sldId id="27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F4F4"/>
    <a:srgbClr val="F6F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902" autoAdjust="0"/>
  </p:normalViewPr>
  <p:slideViewPr>
    <p:cSldViewPr snapToGrid="0">
      <p:cViewPr varScale="1">
        <p:scale>
          <a:sx n="79" d="100"/>
          <a:sy n="79" d="100"/>
        </p:scale>
        <p:origin x="420"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160EA64-D806-43AC-9DF2-F8C432F32B4C}" type="datetimeFigureOut">
              <a:rPr lang="en-US" smtClean="0"/>
              <a:t>8/4/2023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4797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197315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72822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210015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50727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3600098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481777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97090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7422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00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2683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9862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031336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58432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104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527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80296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160EA64-D806-43AC-9DF2-F8C432F32B4C}" type="datetimeFigureOut">
              <a:rPr lang="en-US" smtClean="0"/>
              <a:t>8/4/2023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0519677"/>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E63738-D380-FA72-B12C-EE69926BC17B}"/>
              </a:ext>
            </a:extLst>
          </p:cNvPr>
          <p:cNvSpPr>
            <a:spLocks noGrp="1"/>
          </p:cNvSpPr>
          <p:nvPr>
            <p:ph type="title"/>
          </p:nvPr>
        </p:nvSpPr>
        <p:spPr>
          <a:xfrm>
            <a:off x="3603523" y="1947279"/>
            <a:ext cx="4606412" cy="1645920"/>
          </a:xfrm>
          <a:noFill/>
          <a:ln>
            <a:noFill/>
          </a:ln>
        </p:spPr>
        <p:txBody>
          <a:bodyPr>
            <a:normAutofit/>
          </a:bodyPr>
          <a:lstStyle/>
          <a:p>
            <a:r>
              <a:rPr lang="en-IN" sz="7200" dirty="0">
                <a:solidFill>
                  <a:schemeClr val="bg1">
                    <a:lumMod val="95000"/>
                    <a:lumOff val="5000"/>
                  </a:schemeClr>
                </a:solidFill>
                <a:effectLst>
                  <a:outerShdw blurRad="38100" dist="38100" dir="2700000" algn="tl">
                    <a:srgbClr val="000000">
                      <a:alpha val="43137"/>
                    </a:srgbClr>
                  </a:outerShdw>
                </a:effectLst>
                <a:latin typeface="Algerian" panose="04020705040A02060702" pitchFamily="82" charset="0"/>
              </a:rPr>
              <a:t>WELCOME</a:t>
            </a:r>
            <a:endParaRPr lang="en-IN" sz="6000" dirty="0">
              <a:solidFill>
                <a:schemeClr val="bg1">
                  <a:lumMod val="95000"/>
                  <a:lumOff val="5000"/>
                </a:schemeClr>
              </a:solidFill>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077701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678031" y="335426"/>
            <a:ext cx="10835935" cy="1188720"/>
          </a:xfrm>
          <a:noFill/>
          <a:ln>
            <a:noFill/>
          </a:ln>
        </p:spPr>
        <p:txBody>
          <a:bodyPr>
            <a:normAutofit/>
          </a:bodyPr>
          <a:lstStyle/>
          <a:p>
            <a:r>
              <a:rPr lang="en-IN" sz="4400" dirty="0">
                <a:solidFill>
                  <a:schemeClr val="bg1">
                    <a:lumMod val="95000"/>
                    <a:lumOff val="5000"/>
                  </a:schemeClr>
                </a:solidFill>
              </a:rPr>
              <a:t>MODULES</a:t>
            </a:r>
          </a:p>
        </p:txBody>
      </p:sp>
      <p:sp>
        <p:nvSpPr>
          <p:cNvPr id="3" name="Content Placeholder 2">
            <a:extLst>
              <a:ext uri="{FF2B5EF4-FFF2-40B4-BE49-F238E27FC236}">
                <a16:creationId xmlns:a16="http://schemas.microsoft.com/office/drawing/2014/main" xmlns="" id="{9BB86B81-C643-248F-1EC4-5C6020DBA17A}"/>
              </a:ext>
            </a:extLst>
          </p:cNvPr>
          <p:cNvSpPr>
            <a:spLocks noGrp="1"/>
          </p:cNvSpPr>
          <p:nvPr>
            <p:ph idx="1"/>
          </p:nvPr>
        </p:nvSpPr>
        <p:spPr>
          <a:xfrm>
            <a:off x="2015316" y="1759973"/>
            <a:ext cx="8161363" cy="4542504"/>
          </a:xfrm>
        </p:spPr>
        <p:txBody>
          <a:bodyPr>
            <a:normAutofit/>
          </a:bodyPr>
          <a:lstStyle/>
          <a:p>
            <a:pPr>
              <a:buFont typeface="Wingdings" panose="05000000000000000000" pitchFamily="2" charset="2"/>
              <a:buChar char="Ø"/>
            </a:pPr>
            <a:r>
              <a:rPr lang="en-IN" sz="2400" dirty="0"/>
              <a:t>Admin</a:t>
            </a:r>
          </a:p>
          <a:p>
            <a:pPr>
              <a:buFont typeface="Wingdings" panose="05000000000000000000" pitchFamily="2" charset="2"/>
              <a:buChar char="Ø"/>
            </a:pPr>
            <a:r>
              <a:rPr lang="en-IN" sz="2400" dirty="0"/>
              <a:t>View And Authorize Users</a:t>
            </a:r>
          </a:p>
          <a:p>
            <a:pPr>
              <a:buFont typeface="Wingdings" panose="05000000000000000000" pitchFamily="2" charset="2"/>
              <a:buChar char="Ø"/>
            </a:pPr>
            <a:r>
              <a:rPr lang="en-IN" sz="2400" dirty="0"/>
              <a:t>Manager</a:t>
            </a:r>
          </a:p>
          <a:p>
            <a:pPr>
              <a:buFont typeface="Wingdings" panose="05000000000000000000" pitchFamily="2" charset="2"/>
              <a:buChar char="Ø"/>
            </a:pPr>
            <a:r>
              <a:rPr lang="en-IN" sz="2400" dirty="0"/>
              <a:t>Project Developers</a:t>
            </a:r>
          </a:p>
        </p:txBody>
      </p:sp>
    </p:spTree>
    <p:extLst>
      <p:ext uri="{BB962C8B-B14F-4D97-AF65-F5344CB8AC3E}">
        <p14:creationId xmlns:p14="http://schemas.microsoft.com/office/powerpoint/2010/main" val="18446994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678031" y="109283"/>
            <a:ext cx="10835935" cy="1188720"/>
          </a:xfrm>
          <a:noFill/>
          <a:ln>
            <a:noFill/>
          </a:ln>
        </p:spPr>
        <p:txBody>
          <a:bodyPr>
            <a:normAutofit/>
          </a:bodyPr>
          <a:lstStyle/>
          <a:p>
            <a:r>
              <a:rPr lang="en-IN" sz="4400" dirty="0">
                <a:solidFill>
                  <a:schemeClr val="bg1">
                    <a:lumMod val="95000"/>
                    <a:lumOff val="5000"/>
                  </a:schemeClr>
                </a:solidFill>
              </a:rPr>
              <a:t>EXPLANATION OF MODULES</a:t>
            </a:r>
          </a:p>
        </p:txBody>
      </p:sp>
      <p:sp>
        <p:nvSpPr>
          <p:cNvPr id="3" name="Content Placeholder 2">
            <a:extLst>
              <a:ext uri="{FF2B5EF4-FFF2-40B4-BE49-F238E27FC236}">
                <a16:creationId xmlns:a16="http://schemas.microsoft.com/office/drawing/2014/main" xmlns="" id="{9BB86B81-C643-248F-1EC4-5C6020DBA17A}"/>
              </a:ext>
            </a:extLst>
          </p:cNvPr>
          <p:cNvSpPr>
            <a:spLocks noGrp="1"/>
          </p:cNvSpPr>
          <p:nvPr>
            <p:ph idx="1"/>
          </p:nvPr>
        </p:nvSpPr>
        <p:spPr>
          <a:xfrm>
            <a:off x="1243581" y="1492045"/>
            <a:ext cx="9704836" cy="4542504"/>
          </a:xfrm>
        </p:spPr>
        <p:txBody>
          <a:bodyPr>
            <a:normAutofit/>
          </a:bodyPr>
          <a:lstStyle/>
          <a:p>
            <a:pPr marL="0" indent="0">
              <a:buNone/>
            </a:pPr>
            <a:r>
              <a:rPr lang="en-IN" sz="2800" b="1" dirty="0"/>
              <a:t>ADMIN</a:t>
            </a:r>
          </a:p>
          <a:p>
            <a:pPr>
              <a:buFont typeface="Wingdings" panose="05000000000000000000" pitchFamily="2" charset="2"/>
              <a:buChar char="Ø"/>
            </a:pPr>
            <a:r>
              <a:rPr lang="en-US" sz="2400" dirty="0"/>
              <a:t>In this module, the Admin has to login by using valid user name and password. After login successful he can do some operations such as View all Project Developers and Authorize, View all Managers and Authorize, View all Team Members based on project, View all Bugs details from team members and manager and given solution with req date and res date. View number of time occures same Bug for a project and give link to show in Chart, View No. Of team members for each project assigned in Chart.</a:t>
            </a:r>
            <a:endParaRPr lang="en-IN" sz="2400" dirty="0"/>
          </a:p>
        </p:txBody>
      </p:sp>
    </p:spTree>
    <p:extLst>
      <p:ext uri="{BB962C8B-B14F-4D97-AF65-F5344CB8AC3E}">
        <p14:creationId xmlns:p14="http://schemas.microsoft.com/office/powerpoint/2010/main" val="41859104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B86B81-C643-248F-1EC4-5C6020DBA17A}"/>
              </a:ext>
            </a:extLst>
          </p:cNvPr>
          <p:cNvSpPr>
            <a:spLocks noGrp="1"/>
          </p:cNvSpPr>
          <p:nvPr>
            <p:ph idx="1"/>
          </p:nvPr>
        </p:nvSpPr>
        <p:spPr>
          <a:xfrm>
            <a:off x="889620" y="734961"/>
            <a:ext cx="8146225" cy="4542504"/>
          </a:xfrm>
        </p:spPr>
        <p:txBody>
          <a:bodyPr>
            <a:normAutofit/>
          </a:bodyPr>
          <a:lstStyle/>
          <a:p>
            <a:pPr marL="0" indent="0">
              <a:buNone/>
            </a:pPr>
            <a:r>
              <a:rPr lang="en-IN" sz="2800" b="1" dirty="0">
                <a:solidFill>
                  <a:schemeClr val="bg1">
                    <a:lumMod val="95000"/>
                    <a:lumOff val="5000"/>
                  </a:schemeClr>
                </a:solidFill>
              </a:rPr>
              <a:t>VIEW AND AUTHORIZE USERS</a:t>
            </a:r>
          </a:p>
          <a:p>
            <a:pPr marL="0" indent="0">
              <a:buNone/>
            </a:pPr>
            <a:endParaRPr lang="en-IN" sz="2800" b="1" dirty="0">
              <a:solidFill>
                <a:schemeClr val="bg1">
                  <a:lumMod val="95000"/>
                  <a:lumOff val="5000"/>
                </a:schemeClr>
              </a:solidFill>
            </a:endParaRPr>
          </a:p>
          <a:p>
            <a:pPr>
              <a:buFont typeface="Wingdings" panose="05000000000000000000" pitchFamily="2" charset="2"/>
              <a:buChar char="Ø"/>
            </a:pPr>
            <a:r>
              <a:rPr lang="en-US" sz="2400" dirty="0"/>
              <a:t>In this module, the admin can view the list of users who all registered. In this, the admin can view the user's details such as, user name, email, address and admin authorizes the users.</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2665611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B86B81-C643-248F-1EC4-5C6020DBA17A}"/>
              </a:ext>
            </a:extLst>
          </p:cNvPr>
          <p:cNvSpPr>
            <a:spLocks noGrp="1"/>
          </p:cNvSpPr>
          <p:nvPr>
            <p:ph idx="1"/>
          </p:nvPr>
        </p:nvSpPr>
        <p:spPr>
          <a:xfrm>
            <a:off x="968279" y="941438"/>
            <a:ext cx="9704836" cy="4542504"/>
          </a:xfrm>
        </p:spPr>
        <p:txBody>
          <a:bodyPr>
            <a:normAutofit fontScale="85000" lnSpcReduction="10000"/>
          </a:bodyPr>
          <a:lstStyle/>
          <a:p>
            <a:pPr marL="0" indent="0">
              <a:buNone/>
            </a:pPr>
            <a:r>
              <a:rPr lang="en-IN" sz="3800" b="1" dirty="0">
                <a:solidFill>
                  <a:schemeClr val="bg1">
                    <a:lumMod val="95000"/>
                    <a:lumOff val="5000"/>
                  </a:schemeClr>
                </a:solidFill>
              </a:rPr>
              <a:t>MANAGER</a:t>
            </a:r>
          </a:p>
          <a:p>
            <a:pPr>
              <a:buFont typeface="Wingdings" panose="05000000000000000000" pitchFamily="2" charset="2"/>
              <a:buChar char="Ø"/>
            </a:pPr>
            <a:r>
              <a:rPr lang="en-US" sz="2400" dirty="0"/>
              <a:t>In this module, there are n numbers of managers are present. Manager should register before doing any operations. </a:t>
            </a:r>
          </a:p>
          <a:p>
            <a:pPr>
              <a:buFont typeface="Wingdings" panose="05000000000000000000" pitchFamily="2" charset="2"/>
              <a:buChar char="Ø"/>
            </a:pPr>
            <a:r>
              <a:rPr lang="en-US" sz="2400" dirty="0"/>
              <a:t>Once manager registers, their details will be stored to the database.</a:t>
            </a:r>
          </a:p>
          <a:p>
            <a:pPr>
              <a:buFont typeface="Wingdings" panose="05000000000000000000" pitchFamily="2" charset="2"/>
              <a:buChar char="Ø"/>
            </a:pPr>
            <a:r>
              <a:rPr lang="en-US" sz="2400" dirty="0"/>
              <a:t> After registration successful, he has to login by using authorized user name and password.</a:t>
            </a:r>
          </a:p>
          <a:p>
            <a:pPr>
              <a:buFont typeface="Wingdings" panose="05000000000000000000" pitchFamily="2" charset="2"/>
              <a:buChar char="Ø"/>
            </a:pPr>
            <a:r>
              <a:rPr lang="en-US" sz="2400" dirty="0"/>
              <a:t>Once Login is successful manager will do some operations like View all Team Members based on project, Add Projects with Project name and start date and end date, expected date, View all employees and select emp to Add Project, View all added project details and give edit option View all team members defects and give solution or allote to other team members, Add extension dates for the project to deliver, View all projects status from team members, View all complexity of the project while developing</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35885681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B86B81-C643-248F-1EC4-5C6020DBA17A}"/>
              </a:ext>
            </a:extLst>
          </p:cNvPr>
          <p:cNvSpPr>
            <a:spLocks noGrp="1"/>
          </p:cNvSpPr>
          <p:nvPr>
            <p:ph idx="1"/>
          </p:nvPr>
        </p:nvSpPr>
        <p:spPr>
          <a:xfrm>
            <a:off x="1243582" y="1157748"/>
            <a:ext cx="9704836" cy="4542504"/>
          </a:xfrm>
        </p:spPr>
        <p:txBody>
          <a:bodyPr>
            <a:normAutofit fontScale="77500" lnSpcReduction="20000"/>
          </a:bodyPr>
          <a:lstStyle/>
          <a:p>
            <a:pPr marL="0" indent="0">
              <a:buNone/>
            </a:pPr>
            <a:r>
              <a:rPr lang="en-IN" sz="3300" b="1" dirty="0">
                <a:solidFill>
                  <a:schemeClr val="bg1">
                    <a:lumMod val="95000"/>
                    <a:lumOff val="5000"/>
                  </a:schemeClr>
                </a:solidFill>
              </a:rPr>
              <a:t>PROJECT DEVELOPERS</a:t>
            </a:r>
          </a:p>
          <a:p>
            <a:pPr>
              <a:buFont typeface="Wingdings" panose="05000000000000000000" pitchFamily="2" charset="2"/>
              <a:buChar char="Ø"/>
            </a:pPr>
            <a:r>
              <a:rPr lang="en-US" sz="2600" dirty="0"/>
              <a:t>In this module, there are n numbers of users are present. User should register before doing any operations. </a:t>
            </a:r>
          </a:p>
          <a:p>
            <a:pPr>
              <a:buFont typeface="Wingdings" panose="05000000000000000000" pitchFamily="2" charset="2"/>
              <a:buChar char="Ø"/>
            </a:pPr>
            <a:r>
              <a:rPr lang="en-US" sz="2600" dirty="0"/>
              <a:t>Once user registers, their details will be stored to the database. After registration successful, he has to login by using authorized user name and password. </a:t>
            </a:r>
          </a:p>
          <a:p>
            <a:pPr>
              <a:buFont typeface="Wingdings" panose="05000000000000000000" pitchFamily="2" charset="2"/>
              <a:buChar char="Ø"/>
            </a:pPr>
            <a:r>
              <a:rPr lang="en-US" sz="2600" dirty="0"/>
              <a:t>Once Login is successful user will do some operations like View Your Profile with company Name, View all Assigned Projects with all details, Set defects and send to corresponding team member, Set defects and send to corresponding team manager, view all solutions based on team member and team manager, View all projects and select your projects to show the status like Open, closed, Completed, With drawn,View all team members defects and give solution, View all assigned Projects extension details, add complexity of the project while developing</a:t>
            </a:r>
            <a:endParaRPr lang="en-IN" sz="2600" dirty="0"/>
          </a:p>
        </p:txBody>
      </p:sp>
    </p:spTree>
    <p:extLst>
      <p:ext uri="{BB962C8B-B14F-4D97-AF65-F5344CB8AC3E}">
        <p14:creationId xmlns:p14="http://schemas.microsoft.com/office/powerpoint/2010/main" val="685321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noFill/>
          <a:ln>
            <a:noFill/>
          </a:ln>
        </p:spPr>
        <p:txBody>
          <a:bodyPr>
            <a:normAutofit/>
          </a:bodyPr>
          <a:lstStyle/>
          <a:p>
            <a:r>
              <a:rPr lang="en-IN" sz="4400" dirty="0" smtClean="0">
                <a:solidFill>
                  <a:schemeClr val="bg1">
                    <a:lumMod val="95000"/>
                    <a:lumOff val="5000"/>
                  </a:schemeClr>
                </a:solidFill>
              </a:rPr>
              <a:t>INPUT PROVIDED</a:t>
            </a:r>
            <a:endParaRPr lang="en-IN" sz="4400" dirty="0">
              <a:solidFill>
                <a:schemeClr val="bg1">
                  <a:lumMod val="95000"/>
                  <a:lumOff val="5000"/>
                </a:schemeClr>
              </a:solidFill>
            </a:endParaRPr>
          </a:p>
        </p:txBody>
      </p:sp>
      <p:pic>
        <p:nvPicPr>
          <p:cNvPr id="6" name="Content Placeholder 4">
            <a:extLst>
              <a:ext uri="{FF2B5EF4-FFF2-40B4-BE49-F238E27FC236}">
                <a16:creationId xmlns:a16="http://schemas.microsoft.com/office/drawing/2014/main" xmlns="" id="{FA515888-BE86-029C-C9D8-D02E31FC56A5}"/>
              </a:ext>
            </a:extLst>
          </p:cNvPr>
          <p:cNvPicPr>
            <a:picLocks noGrp="1" noChangeAspect="1"/>
          </p:cNvPicPr>
          <p:nvPr/>
        </p:nvPicPr>
        <p:blipFill>
          <a:blip r:embed="rId2" cstate="print"/>
          <a:srcRect/>
          <a:stretch>
            <a:fillRect/>
          </a:stretch>
        </p:blipFill>
        <p:spPr bwMode="auto">
          <a:xfrm>
            <a:off x="840658" y="1386348"/>
            <a:ext cx="10663084" cy="4709652"/>
          </a:xfrm>
          <a:prstGeom prst="rect">
            <a:avLst/>
          </a:prstGeom>
          <a:noFill/>
          <a:ln w="9525">
            <a:noFill/>
            <a:miter lim="800000"/>
            <a:headEnd/>
            <a:tailEnd/>
          </a:ln>
        </p:spPr>
      </p:pic>
    </p:spTree>
    <p:extLst>
      <p:ext uri="{BB962C8B-B14F-4D97-AF65-F5344CB8AC3E}">
        <p14:creationId xmlns:p14="http://schemas.microsoft.com/office/powerpoint/2010/main" val="1301841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xmlns="" id="{C9803D7E-D59D-6889-363B-AE48223ED8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bwMode="auto">
          <a:xfrm>
            <a:off x="2036064" y="1005482"/>
            <a:ext cx="8643315" cy="4688359"/>
          </a:xfrm>
          <a:prstGeom prst="rect">
            <a:avLst/>
          </a:prstGeom>
          <a:noFill/>
          <a:ln w="9525">
            <a:noFill/>
            <a:miter lim="800000"/>
            <a:headEnd/>
            <a:tailEnd/>
          </a:ln>
        </p:spPr>
      </p:pic>
    </p:spTree>
    <p:extLst>
      <p:ext uri="{BB962C8B-B14F-4D97-AF65-F5344CB8AC3E}">
        <p14:creationId xmlns:p14="http://schemas.microsoft.com/office/powerpoint/2010/main" val="3451299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xmlns="" id="{C9803D7E-D59D-6889-363B-AE48223ED8B9}"/>
              </a:ext>
            </a:extLst>
          </p:cNvPr>
          <p:cNvPicPr>
            <a:picLocks noGrp="1" noChangeAspect="1"/>
          </p:cNvPicPr>
          <p:nvPr>
            <p:ph idx="1"/>
          </p:nvPr>
        </p:nvPicPr>
        <p:blipFill>
          <a:blip r:embed="rId2"/>
          <a:stretch/>
        </p:blipFill>
        <p:spPr bwMode="auto">
          <a:xfrm>
            <a:off x="2170176" y="975360"/>
            <a:ext cx="8332439" cy="4767072"/>
          </a:xfrm>
          <a:prstGeom prst="rect">
            <a:avLst/>
          </a:prstGeom>
          <a:noFill/>
          <a:ln w="9525">
            <a:noFill/>
            <a:miter lim="800000"/>
            <a:headEnd/>
            <a:tailEnd/>
          </a:ln>
        </p:spPr>
      </p:pic>
    </p:spTree>
    <p:extLst>
      <p:ext uri="{BB962C8B-B14F-4D97-AF65-F5344CB8AC3E}">
        <p14:creationId xmlns:p14="http://schemas.microsoft.com/office/powerpoint/2010/main" val="35042907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noFill/>
          <a:ln>
            <a:noFill/>
          </a:ln>
        </p:spPr>
        <p:txBody>
          <a:bodyPr>
            <a:normAutofit/>
          </a:bodyPr>
          <a:lstStyle/>
          <a:p>
            <a:r>
              <a:rPr lang="en-IN" sz="4400" dirty="0" smtClean="0">
                <a:solidFill>
                  <a:schemeClr val="bg1">
                    <a:lumMod val="95000"/>
                    <a:lumOff val="5000"/>
                  </a:schemeClr>
                </a:solidFill>
              </a:rPr>
              <a:t>OUTPUT SCREENS</a:t>
            </a:r>
            <a:endParaRPr lang="en-IN" sz="4400" dirty="0">
              <a:solidFill>
                <a:schemeClr val="bg1">
                  <a:lumMod val="95000"/>
                  <a:lumOff val="5000"/>
                </a:schemeClr>
              </a:solidFill>
            </a:endParaRPr>
          </a:p>
        </p:txBody>
      </p:sp>
      <p:pic>
        <p:nvPicPr>
          <p:cNvPr id="3" name="Content Placeholder 4">
            <a:extLst>
              <a:ext uri="{FF2B5EF4-FFF2-40B4-BE49-F238E27FC236}">
                <a16:creationId xmlns:a16="http://schemas.microsoft.com/office/drawing/2014/main" xmlns="" id="{FA515888-BE86-029C-C9D8-D02E31FC56A5}"/>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914399" y="1188720"/>
            <a:ext cx="10766324" cy="5310403"/>
          </a:xfrm>
          <a:prstGeom prst="rect">
            <a:avLst/>
          </a:prstGeom>
          <a:noFill/>
          <a:ln w="9525">
            <a:noFill/>
            <a:miter lim="800000"/>
            <a:headEnd/>
            <a:tailEnd/>
          </a:ln>
        </p:spPr>
      </p:pic>
    </p:spTree>
    <p:extLst>
      <p:ext uri="{BB962C8B-B14F-4D97-AF65-F5344CB8AC3E}">
        <p14:creationId xmlns:p14="http://schemas.microsoft.com/office/powerpoint/2010/main" val="665743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7" name="Content Placeholder 5">
            <a:extLst>
              <a:ext uri="{FF2B5EF4-FFF2-40B4-BE49-F238E27FC236}">
                <a16:creationId xmlns:a16="http://schemas.microsoft.com/office/drawing/2014/main" xmlns="" id="{C9803D7E-D59D-6889-363B-AE48223ED8B9}"/>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865239" y="1188720"/>
            <a:ext cx="10677832" cy="5202247"/>
          </a:xfrm>
          <a:prstGeom prst="rect">
            <a:avLst/>
          </a:prstGeom>
          <a:noFill/>
          <a:ln w="9525">
            <a:noFill/>
            <a:miter lim="800000"/>
            <a:headEnd/>
            <a:tailEnd/>
          </a:ln>
        </p:spPr>
      </p:pic>
    </p:spTree>
    <p:extLst>
      <p:ext uri="{BB962C8B-B14F-4D97-AF65-F5344CB8AC3E}">
        <p14:creationId xmlns:p14="http://schemas.microsoft.com/office/powerpoint/2010/main" val="320610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D2CF28FD-A5C6-5A8D-5722-E0EAFF154988}"/>
              </a:ext>
            </a:extLst>
          </p:cNvPr>
          <p:cNvSpPr>
            <a:spLocks noGrp="1"/>
          </p:cNvSpPr>
          <p:nvPr>
            <p:ph idx="1"/>
          </p:nvPr>
        </p:nvSpPr>
        <p:spPr>
          <a:xfrm>
            <a:off x="1802646" y="1243583"/>
            <a:ext cx="10279626" cy="4796077"/>
          </a:xfrm>
        </p:spPr>
        <p:txBody>
          <a:bodyPr>
            <a:noAutofit/>
          </a:bodyPr>
          <a:lstStyle/>
          <a:p>
            <a:pPr marL="0" indent="0">
              <a:buNone/>
            </a:pPr>
            <a:r>
              <a:rPr lang="en-US" sz="4400" b="1" dirty="0"/>
              <a:t>	</a:t>
            </a:r>
            <a:r>
              <a:rPr lang="en-US" sz="4000" b="1" dirty="0"/>
              <a:t>BUG PREDICTION MODEL-	</a:t>
            </a:r>
            <a:r>
              <a:rPr lang="en-US" sz="4000" b="1" dirty="0" smtClean="0"/>
              <a:t>ADEVELOPER </a:t>
            </a:r>
            <a:r>
              <a:rPr lang="en-US" sz="4000" b="1" dirty="0"/>
              <a:t>CENTERED</a:t>
            </a:r>
            <a:endParaRPr lang="en-US" sz="3200" b="1" dirty="0"/>
          </a:p>
          <a:p>
            <a:pPr marL="0" indent="0">
              <a:buNone/>
            </a:pPr>
            <a:r>
              <a:rPr lang="en-US" sz="4400" b="1" dirty="0"/>
              <a:t>																										</a:t>
            </a:r>
            <a:r>
              <a:rPr lang="en-US" sz="4400" b="1" dirty="0" smtClean="0"/>
              <a:t>        </a:t>
            </a:r>
            <a:r>
              <a:rPr lang="en-US" dirty="0" smtClean="0"/>
              <a:t>GAJULA </a:t>
            </a:r>
            <a:r>
              <a:rPr lang="en-US" dirty="0" smtClean="0"/>
              <a:t>AJAY KUMAR</a:t>
            </a:r>
            <a:r>
              <a:rPr lang="en-US" sz="2400" dirty="0"/>
              <a:t>	</a:t>
            </a:r>
            <a:r>
              <a:rPr lang="en-US" sz="2400" b="1" dirty="0"/>
              <a:t>							</a:t>
            </a:r>
            <a:r>
              <a:rPr lang="en-US" sz="2400" b="1" dirty="0" smtClean="0"/>
              <a:t>   </a:t>
            </a:r>
            <a:r>
              <a:rPr lang="en-US" sz="2400" dirty="0" smtClean="0"/>
              <a:t>21JX1F0036</a:t>
            </a:r>
            <a:endParaRPr lang="en-IN" sz="2400" dirty="0"/>
          </a:p>
        </p:txBody>
      </p:sp>
      <p:sp>
        <p:nvSpPr>
          <p:cNvPr id="2" name="Rectangle 1"/>
          <p:cNvSpPr/>
          <p:nvPr/>
        </p:nvSpPr>
        <p:spPr>
          <a:xfrm>
            <a:off x="2706624" y="121920"/>
            <a:ext cx="7863840" cy="830997"/>
          </a:xfrm>
          <a:prstGeom prst="rect">
            <a:avLst/>
          </a:prstGeom>
        </p:spPr>
        <p:txBody>
          <a:bodyPr wrap="square">
            <a:spAutoFit/>
          </a:bodyPr>
          <a:lstStyle/>
          <a:p>
            <a:r>
              <a:rPr lang="en-US" sz="4800" b="1" dirty="0" smtClean="0"/>
              <a:t>SRI</a:t>
            </a:r>
            <a:r>
              <a:rPr lang="en-US" sz="2400" b="1" dirty="0" smtClean="0"/>
              <a:t>  </a:t>
            </a:r>
            <a:r>
              <a:rPr lang="en-US" sz="4800" b="1" dirty="0" smtClean="0"/>
              <a:t>BALAJI</a:t>
            </a:r>
            <a:r>
              <a:rPr lang="en-US" sz="2400" b="1" dirty="0" smtClean="0"/>
              <a:t>  </a:t>
            </a:r>
            <a:r>
              <a:rPr lang="en-US" sz="4400" b="1" dirty="0" smtClean="0"/>
              <a:t>PG</a:t>
            </a:r>
            <a:r>
              <a:rPr lang="en-US" sz="2400" b="1" dirty="0" smtClean="0"/>
              <a:t>  </a:t>
            </a:r>
            <a:r>
              <a:rPr lang="en-US" sz="4800" b="1" dirty="0" smtClean="0"/>
              <a:t>COLLEGE</a:t>
            </a:r>
            <a:r>
              <a:rPr lang="en-US" sz="3600" b="1" dirty="0" smtClean="0"/>
              <a:t> (MCA)</a:t>
            </a:r>
            <a:endParaRPr lang="en-US" sz="2400" dirty="0"/>
          </a:p>
        </p:txBody>
      </p:sp>
    </p:spTree>
    <p:extLst>
      <p:ext uri="{BB962C8B-B14F-4D97-AF65-F5344CB8AC3E}">
        <p14:creationId xmlns:p14="http://schemas.microsoft.com/office/powerpoint/2010/main" val="3124482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5" name="Content Placeholder 4">
            <a:extLst>
              <a:ext uri="{FF2B5EF4-FFF2-40B4-BE49-F238E27FC236}">
                <a16:creationId xmlns:a16="http://schemas.microsoft.com/office/drawing/2014/main" xmlns="" id="{FA515888-BE86-029C-C9D8-D02E31FC56A5}"/>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914399" y="1188720"/>
            <a:ext cx="10412362" cy="5113757"/>
          </a:xfrm>
          <a:prstGeom prst="rect">
            <a:avLst/>
          </a:prstGeom>
          <a:noFill/>
          <a:ln w="9525">
            <a:noFill/>
            <a:miter lim="800000"/>
            <a:headEnd/>
            <a:tailEnd/>
          </a:ln>
        </p:spPr>
      </p:pic>
    </p:spTree>
    <p:extLst>
      <p:ext uri="{BB962C8B-B14F-4D97-AF65-F5344CB8AC3E}">
        <p14:creationId xmlns:p14="http://schemas.microsoft.com/office/powerpoint/2010/main" val="1747112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6" name="Content Placeholder 5">
            <a:extLst>
              <a:ext uri="{FF2B5EF4-FFF2-40B4-BE49-F238E27FC236}">
                <a16:creationId xmlns:a16="http://schemas.microsoft.com/office/drawing/2014/main" xmlns="" id="{C9803D7E-D59D-6889-363B-AE48223ED8B9}"/>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766916" y="1188721"/>
            <a:ext cx="10097729" cy="5162918"/>
          </a:xfrm>
          <a:prstGeom prst="rect">
            <a:avLst/>
          </a:prstGeom>
          <a:noFill/>
          <a:ln w="9525">
            <a:noFill/>
            <a:miter lim="800000"/>
            <a:headEnd/>
            <a:tailEnd/>
          </a:ln>
        </p:spPr>
      </p:pic>
    </p:spTree>
    <p:extLst>
      <p:ext uri="{BB962C8B-B14F-4D97-AF65-F5344CB8AC3E}">
        <p14:creationId xmlns:p14="http://schemas.microsoft.com/office/powerpoint/2010/main" val="19084476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3" name="Content Placeholder 4">
            <a:extLst>
              <a:ext uri="{FF2B5EF4-FFF2-40B4-BE49-F238E27FC236}">
                <a16:creationId xmlns:a16="http://schemas.microsoft.com/office/drawing/2014/main" xmlns="" id="{FA515888-BE86-029C-C9D8-D02E31FC56A5}"/>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914398" y="1188720"/>
            <a:ext cx="10225549" cy="5044932"/>
          </a:xfrm>
          <a:prstGeom prst="rect">
            <a:avLst/>
          </a:prstGeom>
          <a:noFill/>
          <a:ln w="9525">
            <a:noFill/>
            <a:miter lim="800000"/>
            <a:headEnd/>
            <a:tailEnd/>
          </a:ln>
        </p:spPr>
      </p:pic>
    </p:spTree>
    <p:extLst>
      <p:ext uri="{BB962C8B-B14F-4D97-AF65-F5344CB8AC3E}">
        <p14:creationId xmlns:p14="http://schemas.microsoft.com/office/powerpoint/2010/main" val="18300128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7" name="Content Placeholder 5">
            <a:extLst>
              <a:ext uri="{FF2B5EF4-FFF2-40B4-BE49-F238E27FC236}">
                <a16:creationId xmlns:a16="http://schemas.microsoft.com/office/drawing/2014/main" xmlns="" id="{C9803D7E-D59D-6889-363B-AE48223ED8B9}"/>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570271" y="1469098"/>
            <a:ext cx="10844981" cy="4784218"/>
          </a:xfrm>
          <a:prstGeom prst="rect">
            <a:avLst/>
          </a:prstGeom>
          <a:noFill/>
          <a:ln w="9525">
            <a:noFill/>
            <a:miter lim="800000"/>
            <a:headEnd/>
            <a:tailEnd/>
          </a:ln>
        </p:spPr>
      </p:pic>
    </p:spTree>
    <p:extLst>
      <p:ext uri="{BB962C8B-B14F-4D97-AF65-F5344CB8AC3E}">
        <p14:creationId xmlns:p14="http://schemas.microsoft.com/office/powerpoint/2010/main" val="3618155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5" name="Content Placeholder 4">
            <a:extLst>
              <a:ext uri="{FF2B5EF4-FFF2-40B4-BE49-F238E27FC236}">
                <a16:creationId xmlns:a16="http://schemas.microsoft.com/office/drawing/2014/main" xmlns="" id="{FA515888-BE86-029C-C9D8-D02E31FC56A5}"/>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776746" y="1188719"/>
            <a:ext cx="10638505" cy="5113757"/>
          </a:xfrm>
          <a:prstGeom prst="rect">
            <a:avLst/>
          </a:prstGeom>
          <a:noFill/>
          <a:ln w="9525">
            <a:noFill/>
            <a:miter lim="800000"/>
            <a:headEnd/>
            <a:tailEnd/>
          </a:ln>
        </p:spPr>
      </p:pic>
    </p:spTree>
    <p:extLst>
      <p:ext uri="{BB962C8B-B14F-4D97-AF65-F5344CB8AC3E}">
        <p14:creationId xmlns:p14="http://schemas.microsoft.com/office/powerpoint/2010/main" val="7050826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6" name="Content Placeholder 5">
            <a:extLst>
              <a:ext uri="{FF2B5EF4-FFF2-40B4-BE49-F238E27FC236}">
                <a16:creationId xmlns:a16="http://schemas.microsoft.com/office/drawing/2014/main" xmlns="" id="{C9803D7E-D59D-6889-363B-AE48223ED8B9}"/>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717756" y="1188719"/>
            <a:ext cx="10785986" cy="5015435"/>
          </a:xfrm>
          <a:prstGeom prst="rect">
            <a:avLst/>
          </a:prstGeom>
          <a:noFill/>
          <a:ln w="9525">
            <a:noFill/>
            <a:miter lim="800000"/>
            <a:headEnd/>
            <a:tailEnd/>
          </a:ln>
        </p:spPr>
      </p:pic>
    </p:spTree>
    <p:extLst>
      <p:ext uri="{BB962C8B-B14F-4D97-AF65-F5344CB8AC3E}">
        <p14:creationId xmlns:p14="http://schemas.microsoft.com/office/powerpoint/2010/main" val="18663141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3" name="Content Placeholder 4">
            <a:extLst>
              <a:ext uri="{FF2B5EF4-FFF2-40B4-BE49-F238E27FC236}">
                <a16:creationId xmlns:a16="http://schemas.microsoft.com/office/drawing/2014/main" xmlns="" id="{FA515888-BE86-029C-C9D8-D02E31FC56A5}"/>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599768" y="1188720"/>
            <a:ext cx="10923638" cy="5300570"/>
          </a:xfrm>
          <a:prstGeom prst="rect">
            <a:avLst/>
          </a:prstGeom>
          <a:noFill/>
          <a:ln w="9525">
            <a:noFill/>
            <a:miter lim="800000"/>
            <a:headEnd/>
            <a:tailEnd/>
          </a:ln>
        </p:spPr>
      </p:pic>
    </p:spTree>
    <p:extLst>
      <p:ext uri="{BB962C8B-B14F-4D97-AF65-F5344CB8AC3E}">
        <p14:creationId xmlns:p14="http://schemas.microsoft.com/office/powerpoint/2010/main" val="1110996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7" name="Content Placeholder 5">
            <a:extLst>
              <a:ext uri="{FF2B5EF4-FFF2-40B4-BE49-F238E27FC236}">
                <a16:creationId xmlns:a16="http://schemas.microsoft.com/office/drawing/2014/main" xmlns="" id="{C9803D7E-D59D-6889-363B-AE48223ED8B9}"/>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452283" y="1288027"/>
            <a:ext cx="11090787" cy="5260256"/>
          </a:xfrm>
          <a:prstGeom prst="rect">
            <a:avLst/>
          </a:prstGeom>
          <a:noFill/>
          <a:ln w="9525">
            <a:noFill/>
            <a:miter lim="800000"/>
            <a:headEnd/>
            <a:tailEnd/>
          </a:ln>
        </p:spPr>
      </p:pic>
    </p:spTree>
    <p:extLst>
      <p:ext uri="{BB962C8B-B14F-4D97-AF65-F5344CB8AC3E}">
        <p14:creationId xmlns:p14="http://schemas.microsoft.com/office/powerpoint/2010/main" val="3300190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5" name="Content Placeholder 4">
            <a:extLst>
              <a:ext uri="{FF2B5EF4-FFF2-40B4-BE49-F238E27FC236}">
                <a16:creationId xmlns:a16="http://schemas.microsoft.com/office/drawing/2014/main" xmlns="" id="{FA515888-BE86-029C-C9D8-D02E31FC56A5}"/>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698090" y="1188719"/>
            <a:ext cx="10972799" cy="5398893"/>
          </a:xfrm>
          <a:prstGeom prst="rect">
            <a:avLst/>
          </a:prstGeom>
          <a:noFill/>
          <a:ln w="9525">
            <a:noFill/>
            <a:miter lim="800000"/>
            <a:headEnd/>
            <a:tailEnd/>
          </a:ln>
        </p:spPr>
      </p:pic>
    </p:spTree>
    <p:extLst>
      <p:ext uri="{BB962C8B-B14F-4D97-AF65-F5344CB8AC3E}">
        <p14:creationId xmlns:p14="http://schemas.microsoft.com/office/powerpoint/2010/main" val="1237034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6" name="Content Placeholder 5">
            <a:extLst>
              <a:ext uri="{FF2B5EF4-FFF2-40B4-BE49-F238E27FC236}">
                <a16:creationId xmlns:a16="http://schemas.microsoft.com/office/drawing/2014/main" xmlns="" id="{C9803D7E-D59D-6889-363B-AE48223ED8B9}"/>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550606" y="1188720"/>
            <a:ext cx="11130117" cy="5369396"/>
          </a:xfrm>
          <a:prstGeom prst="rect">
            <a:avLst/>
          </a:prstGeom>
          <a:noFill/>
          <a:ln w="9525">
            <a:noFill/>
            <a:miter lim="800000"/>
            <a:headEnd/>
            <a:tailEnd/>
          </a:ln>
        </p:spPr>
      </p:pic>
    </p:spTree>
    <p:extLst>
      <p:ext uri="{BB962C8B-B14F-4D97-AF65-F5344CB8AC3E}">
        <p14:creationId xmlns:p14="http://schemas.microsoft.com/office/powerpoint/2010/main" val="573622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7EA7C0-BC37-6C58-02BE-8D52D6FE42B6}"/>
              </a:ext>
            </a:extLst>
          </p:cNvPr>
          <p:cNvSpPr>
            <a:spLocks noGrp="1"/>
          </p:cNvSpPr>
          <p:nvPr>
            <p:ph type="title"/>
          </p:nvPr>
        </p:nvSpPr>
        <p:spPr>
          <a:xfrm>
            <a:off x="1752072" y="67412"/>
            <a:ext cx="5592625" cy="1188720"/>
          </a:xfrm>
          <a:noFill/>
          <a:ln>
            <a:noFill/>
          </a:ln>
        </p:spPr>
        <p:txBody>
          <a:bodyPr>
            <a:normAutofit/>
          </a:bodyPr>
          <a:lstStyle/>
          <a:p>
            <a:r>
              <a:rPr lang="en-IN" sz="4400" dirty="0"/>
              <a:t>INTRODUCTION</a:t>
            </a:r>
          </a:p>
        </p:txBody>
      </p:sp>
      <p:sp>
        <p:nvSpPr>
          <p:cNvPr id="3" name="Content Placeholder 2">
            <a:extLst>
              <a:ext uri="{FF2B5EF4-FFF2-40B4-BE49-F238E27FC236}">
                <a16:creationId xmlns:a16="http://schemas.microsoft.com/office/drawing/2014/main" xmlns="" id="{EC869386-79AE-1627-2733-11CDAFD4D167}"/>
              </a:ext>
            </a:extLst>
          </p:cNvPr>
          <p:cNvSpPr>
            <a:spLocks noGrp="1"/>
          </p:cNvSpPr>
          <p:nvPr>
            <p:ph idx="1"/>
          </p:nvPr>
        </p:nvSpPr>
        <p:spPr>
          <a:xfrm>
            <a:off x="684522" y="1074726"/>
            <a:ext cx="10822955" cy="5160831"/>
          </a:xfrm>
        </p:spPr>
        <p:txBody>
          <a:bodyPr>
            <a:noAutofit/>
          </a:bodyPr>
          <a:lstStyle/>
          <a:p>
            <a:pPr>
              <a:buFont typeface="Wingdings" panose="05000000000000000000" pitchFamily="2" charset="2"/>
              <a:buChar char="Ø"/>
            </a:pPr>
            <a:r>
              <a:rPr lang="en-US" sz="2400" b="0" i="0" dirty="0">
                <a:solidFill>
                  <a:srgbClr val="FFFFFF"/>
                </a:solidFill>
                <a:effectLst/>
                <a:latin typeface="Google Sans"/>
              </a:rPr>
              <a:t>Bug prediction techniques are used to identify areas of software systems that are more likely to contain bugs.</a:t>
            </a:r>
          </a:p>
          <a:p>
            <a:pPr>
              <a:buFont typeface="Wingdings" panose="05000000000000000000" pitchFamily="2" charset="2"/>
              <a:buChar char="Ø"/>
            </a:pPr>
            <a:r>
              <a:rPr lang="en-US" sz="2400" b="0" i="0" dirty="0">
                <a:solidFill>
                  <a:srgbClr val="FFFFFF"/>
                </a:solidFill>
                <a:effectLst/>
                <a:latin typeface="Google Sans"/>
              </a:rPr>
              <a:t>These prediction models represent an important aid when the resources available for testing are scarce, since they can indicate where to invest such resources.</a:t>
            </a:r>
          </a:p>
          <a:p>
            <a:pPr>
              <a:buFont typeface="Wingdings" panose="05000000000000000000" pitchFamily="2" charset="2"/>
              <a:buChar char="Ø"/>
            </a:pPr>
            <a:r>
              <a:rPr lang="en-US" sz="2400" dirty="0">
                <a:solidFill>
                  <a:srgbClr val="FFFFFF"/>
                </a:solidFill>
                <a:latin typeface="Google Sans"/>
              </a:rPr>
              <a:t>The Information They Exploit To Discriminated Between ‟Buggy “  And  ‟ Clean”  Code Components.</a:t>
            </a:r>
          </a:p>
          <a:p>
            <a:pPr>
              <a:buFont typeface="Wingdings" panose="05000000000000000000" pitchFamily="2" charset="2"/>
              <a:buChar char="Ø"/>
            </a:pPr>
            <a:r>
              <a:rPr lang="en-US" sz="2400" dirty="0">
                <a:solidFill>
                  <a:srgbClr val="FFFFFF"/>
                </a:solidFill>
                <a:latin typeface="Google Sans"/>
              </a:rPr>
              <a:t>Metric Based Techniques There is a general Consensus On The Fact That No Techniques Is The Best In All Contexts.</a:t>
            </a:r>
          </a:p>
          <a:p>
            <a:pPr>
              <a:buFont typeface="Wingdings" panose="05000000000000000000" pitchFamily="2" charset="2"/>
              <a:buChar char="Ø"/>
            </a:pPr>
            <a:r>
              <a:rPr lang="en-US" sz="2400" dirty="0">
                <a:solidFill>
                  <a:srgbClr val="FFFFFF"/>
                </a:solidFill>
                <a:latin typeface="Google Sans"/>
              </a:rPr>
              <a:t>Which Circumstances And During Which Coding Activities Developers Tend To Introduce Bugs.</a:t>
            </a:r>
          </a:p>
          <a:p>
            <a:pPr>
              <a:buFont typeface="Wingdings" panose="05000000000000000000" pitchFamily="2" charset="2"/>
              <a:buChar char="Ø"/>
            </a:pPr>
            <a:endParaRPr lang="en-IN" sz="2400" dirty="0">
              <a:solidFill>
                <a:srgbClr val="FFFFFF"/>
              </a:solidFill>
            </a:endParaRPr>
          </a:p>
        </p:txBody>
      </p:sp>
    </p:spTree>
    <p:extLst>
      <p:ext uri="{BB962C8B-B14F-4D97-AF65-F5344CB8AC3E}">
        <p14:creationId xmlns:p14="http://schemas.microsoft.com/office/powerpoint/2010/main" val="1378888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85000"/>
                  <a:lumOff val="15000"/>
                </a:schemeClr>
              </a:solidFill>
            </a:endParaRPr>
          </a:p>
        </p:txBody>
      </p:sp>
      <p:pic>
        <p:nvPicPr>
          <p:cNvPr id="3" name="Content Placeholder 4">
            <a:extLst>
              <a:ext uri="{FF2B5EF4-FFF2-40B4-BE49-F238E27FC236}">
                <a16:creationId xmlns:a16="http://schemas.microsoft.com/office/drawing/2014/main" xmlns="" id="{FA515888-BE86-029C-C9D8-D02E31FC56A5}"/>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511278" y="1188719"/>
            <a:ext cx="11149780" cy="5389061"/>
          </a:xfrm>
          <a:prstGeom prst="rect">
            <a:avLst/>
          </a:prstGeom>
          <a:noFill/>
          <a:ln w="9525">
            <a:noFill/>
            <a:miter lim="800000"/>
            <a:headEnd/>
            <a:tailEnd/>
          </a:ln>
        </p:spPr>
      </p:pic>
    </p:spTree>
    <p:extLst>
      <p:ext uri="{BB962C8B-B14F-4D97-AF65-F5344CB8AC3E}">
        <p14:creationId xmlns:p14="http://schemas.microsoft.com/office/powerpoint/2010/main" val="24604200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2644877" y="0"/>
            <a:ext cx="6902245" cy="1188720"/>
          </a:xfrm>
          <a:ln>
            <a:noFill/>
          </a:ln>
        </p:spPr>
        <p:txBody>
          <a:bodyPr>
            <a:normAutofit/>
          </a:bodyPr>
          <a:lstStyle/>
          <a:p>
            <a:endParaRPr lang="en-IN" sz="4400" dirty="0">
              <a:solidFill>
                <a:schemeClr val="bg1">
                  <a:lumMod val="95000"/>
                  <a:lumOff val="5000"/>
                </a:schemeClr>
              </a:solidFill>
            </a:endParaRPr>
          </a:p>
        </p:txBody>
      </p:sp>
      <p:pic>
        <p:nvPicPr>
          <p:cNvPr id="7" name="Content Placeholder 5">
            <a:extLst>
              <a:ext uri="{FF2B5EF4-FFF2-40B4-BE49-F238E27FC236}">
                <a16:creationId xmlns:a16="http://schemas.microsoft.com/office/drawing/2014/main" xmlns="" id="{C9803D7E-D59D-6889-363B-AE48223ED8B9}"/>
              </a:ext>
            </a:extLst>
          </p:cNvPr>
          <p:cNvPicPr>
            <a:picLocks noGrp="1" noChangeAspect="1"/>
          </p:cNvPicPr>
          <p:nvPr/>
        </p:nvPicPr>
        <p:blipFill>
          <a:blip r:embed="rId2">
            <a:extLst>
              <a:ext uri="{28A0092B-C50C-407E-A947-70E740481C1C}">
                <a14:useLocalDpi xmlns:a14="http://schemas.microsoft.com/office/drawing/2010/main" val="0"/>
              </a:ext>
            </a:extLst>
          </a:blip>
          <a:srcRect/>
          <a:stretch/>
        </p:blipFill>
        <p:spPr bwMode="auto">
          <a:xfrm>
            <a:off x="442452" y="1188720"/>
            <a:ext cx="11149780" cy="5339899"/>
          </a:xfrm>
          <a:prstGeom prst="rect">
            <a:avLst/>
          </a:prstGeom>
          <a:noFill/>
          <a:ln w="9525">
            <a:noFill/>
            <a:miter lim="800000"/>
            <a:headEnd/>
            <a:tailEnd/>
          </a:ln>
        </p:spPr>
      </p:pic>
    </p:spTree>
    <p:extLst>
      <p:ext uri="{BB962C8B-B14F-4D97-AF65-F5344CB8AC3E}">
        <p14:creationId xmlns:p14="http://schemas.microsoft.com/office/powerpoint/2010/main" val="30900346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678031" y="296097"/>
            <a:ext cx="10835935" cy="1188720"/>
          </a:xfrm>
          <a:noFill/>
          <a:ln>
            <a:noFill/>
          </a:ln>
        </p:spPr>
        <p:txBody>
          <a:bodyPr>
            <a:normAutofit/>
          </a:bodyPr>
          <a:lstStyle/>
          <a:p>
            <a:r>
              <a:rPr lang="en-US" sz="4400" dirty="0">
                <a:solidFill>
                  <a:schemeClr val="bg1">
                    <a:lumMod val="95000"/>
                    <a:lumOff val="5000"/>
                  </a:schemeClr>
                </a:solidFill>
              </a:rPr>
              <a:t>C</a:t>
            </a:r>
            <a:r>
              <a:rPr lang="en-IN" sz="4400" dirty="0">
                <a:solidFill>
                  <a:schemeClr val="bg1">
                    <a:lumMod val="95000"/>
                    <a:lumOff val="5000"/>
                  </a:schemeClr>
                </a:solidFill>
              </a:rPr>
              <a:t>ONCLUSION</a:t>
            </a:r>
          </a:p>
        </p:txBody>
      </p:sp>
      <p:sp>
        <p:nvSpPr>
          <p:cNvPr id="9" name="Content Placeholder 8">
            <a:extLst>
              <a:ext uri="{FF2B5EF4-FFF2-40B4-BE49-F238E27FC236}">
                <a16:creationId xmlns:a16="http://schemas.microsoft.com/office/drawing/2014/main" xmlns="" id="{E7DDC590-2F16-45EB-4E71-D5C85F7F9502}"/>
              </a:ext>
            </a:extLst>
          </p:cNvPr>
          <p:cNvSpPr>
            <a:spLocks noGrp="1"/>
          </p:cNvSpPr>
          <p:nvPr>
            <p:ph idx="1"/>
          </p:nvPr>
        </p:nvSpPr>
        <p:spPr>
          <a:xfrm>
            <a:off x="1563326" y="1484817"/>
            <a:ext cx="9065343" cy="4372356"/>
          </a:xfrm>
        </p:spPr>
        <p:txBody>
          <a:bodyPr>
            <a:normAutofit/>
          </a:bodyPr>
          <a:lstStyle/>
          <a:p>
            <a:pPr>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A lot of effort has been devoted in the last decade to analyze the inﬂuence of the development process on the likelihood of introducing bugs. </a:t>
            </a:r>
          </a:p>
          <a:p>
            <a:pPr>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 Several empirical studies have been carried out to assess under which circumstances and during which coding activities developers tend to introduce bugs. </a:t>
            </a:r>
          </a:p>
          <a:p>
            <a:pPr>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the “hybrid” is able to achieve a higher accuracy with respect to each of the ﬁve models taken in isolation, and </a:t>
            </a:r>
          </a:p>
          <a:p>
            <a:pPr>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the predictors proposed in this paper play a major role in the best performing “hybrid” prediction models</a:t>
            </a:r>
            <a:endParaRPr lang="en-US" sz="2000" dirty="0">
              <a:latin typeface="Times New Roman" panose="02020603050405020304" pitchFamily="18" charset="0"/>
              <a:ea typeface="Calibri" panose="020F0502020204030204" pitchFamily="34" charset="0"/>
            </a:endParaRPr>
          </a:p>
          <a:p>
            <a:pPr marL="0" indent="0">
              <a:buNone/>
            </a:pPr>
            <a:endParaRPr lang="en-IN" sz="2000" dirty="0"/>
          </a:p>
        </p:txBody>
      </p:sp>
    </p:spTree>
    <p:extLst>
      <p:ext uri="{BB962C8B-B14F-4D97-AF65-F5344CB8AC3E}">
        <p14:creationId xmlns:p14="http://schemas.microsoft.com/office/powerpoint/2010/main" val="9188574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1818574" y="256767"/>
            <a:ext cx="6007904" cy="1188720"/>
          </a:xfrm>
          <a:noFill/>
          <a:ln>
            <a:noFill/>
          </a:ln>
        </p:spPr>
        <p:txBody>
          <a:bodyPr>
            <a:normAutofit/>
          </a:bodyPr>
          <a:lstStyle/>
          <a:p>
            <a:r>
              <a:rPr lang="en-US" sz="4400" dirty="0">
                <a:solidFill>
                  <a:schemeClr val="bg1">
                    <a:lumMod val="95000"/>
                    <a:lumOff val="5000"/>
                  </a:schemeClr>
                </a:solidFill>
              </a:rPr>
              <a:t>REFERENCES</a:t>
            </a:r>
            <a:endParaRPr lang="en-IN" sz="4400" dirty="0">
              <a:solidFill>
                <a:schemeClr val="bg1">
                  <a:lumMod val="95000"/>
                  <a:lumOff val="5000"/>
                </a:schemeClr>
              </a:solidFill>
            </a:endParaRPr>
          </a:p>
        </p:txBody>
      </p:sp>
      <p:sp>
        <p:nvSpPr>
          <p:cNvPr id="3" name="Content Placeholder 2">
            <a:extLst>
              <a:ext uri="{FF2B5EF4-FFF2-40B4-BE49-F238E27FC236}">
                <a16:creationId xmlns:a16="http://schemas.microsoft.com/office/drawing/2014/main" xmlns="" id="{9BB86B81-C643-248F-1EC4-5C6020DBA17A}"/>
              </a:ext>
            </a:extLst>
          </p:cNvPr>
          <p:cNvSpPr>
            <a:spLocks noGrp="1"/>
          </p:cNvSpPr>
          <p:nvPr>
            <p:ph idx="1"/>
          </p:nvPr>
        </p:nvSpPr>
        <p:spPr>
          <a:xfrm>
            <a:off x="810963" y="1445487"/>
            <a:ext cx="10570069" cy="5037905"/>
          </a:xfrm>
        </p:spPr>
        <p:txBody>
          <a:bodyPr>
            <a:normAutofit/>
          </a:bodyPr>
          <a:lstStyle/>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V. Basili, L. Briand, and W. Melo, “A validation of object-oriented design metrics as quality indicators,” Software Engineering, IEEE Transactions on, vol. 22, no. 10, pp. 751–761, Oct 1996.</a:t>
            </a:r>
          </a:p>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rPr>
              <a:t>T. Gyim´ othy, R. Ferenc, and I. Siket, “Empirical validation of object-oriented metrics on open source software for fault prediction,” IEEE Transactions on Software Engineering (TSE), vol. 31, no. 10, pp. 897–910, 2005. </a:t>
            </a:r>
          </a:p>
          <a:p>
            <a:pPr>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A. E. Hassan, “Predicting faults using the complexity of code changes,” in ICSE. Vancouver, Canada: IEEE Press, 2009, pp. 78–88. </a:t>
            </a:r>
          </a:p>
        </p:txBody>
      </p:sp>
    </p:spTree>
    <p:extLst>
      <p:ext uri="{BB962C8B-B14F-4D97-AF65-F5344CB8AC3E}">
        <p14:creationId xmlns:p14="http://schemas.microsoft.com/office/powerpoint/2010/main" val="22932490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4AE5D9F-EFE6-5B7D-D339-12C89BEB5C35}"/>
              </a:ext>
            </a:extLst>
          </p:cNvPr>
          <p:cNvSpPr>
            <a:spLocks noGrp="1"/>
          </p:cNvSpPr>
          <p:nvPr>
            <p:ph type="ctrTitle"/>
          </p:nvPr>
        </p:nvSpPr>
        <p:spPr>
          <a:xfrm>
            <a:off x="2747195" y="1944293"/>
            <a:ext cx="8991600" cy="1645920"/>
          </a:xfrm>
          <a:noFill/>
          <a:ln>
            <a:noFill/>
          </a:ln>
        </p:spPr>
        <p:txBody>
          <a:bodyPr>
            <a:normAutofit/>
          </a:bodyPr>
          <a:lstStyle/>
          <a:p>
            <a:r>
              <a:rPr lang="en-US" sz="7200" dirty="0">
                <a:solidFill>
                  <a:schemeClr val="bg1">
                    <a:lumMod val="95000"/>
                    <a:lumOff val="5000"/>
                  </a:schemeClr>
                </a:solidFill>
              </a:rPr>
              <a:t>T</a:t>
            </a:r>
            <a:r>
              <a:rPr lang="en-IN" sz="7200" dirty="0">
                <a:solidFill>
                  <a:schemeClr val="bg1">
                    <a:lumMod val="95000"/>
                    <a:lumOff val="5000"/>
                  </a:schemeClr>
                </a:solidFill>
              </a:rPr>
              <a:t>HANK YOU</a:t>
            </a:r>
          </a:p>
        </p:txBody>
      </p:sp>
    </p:spTree>
    <p:extLst>
      <p:ext uri="{BB962C8B-B14F-4D97-AF65-F5344CB8AC3E}">
        <p14:creationId xmlns:p14="http://schemas.microsoft.com/office/powerpoint/2010/main" val="3273001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EDE948-4AD6-2C17-EC9C-94EC67DDE94C}"/>
              </a:ext>
            </a:extLst>
          </p:cNvPr>
          <p:cNvSpPr>
            <a:spLocks noGrp="1"/>
          </p:cNvSpPr>
          <p:nvPr>
            <p:ph type="title"/>
          </p:nvPr>
        </p:nvSpPr>
        <p:spPr>
          <a:xfrm>
            <a:off x="1982202" y="258575"/>
            <a:ext cx="6438124" cy="826785"/>
          </a:xfrm>
          <a:noFill/>
          <a:ln>
            <a:noFill/>
          </a:ln>
        </p:spPr>
        <p:txBody>
          <a:bodyPr>
            <a:normAutofit/>
          </a:bodyPr>
          <a:lstStyle/>
          <a:p>
            <a:r>
              <a:rPr lang="en-US" sz="4400" dirty="0">
                <a:solidFill>
                  <a:schemeClr val="bg1">
                    <a:lumMod val="95000"/>
                    <a:lumOff val="5000"/>
                  </a:schemeClr>
                </a:solidFill>
              </a:rPr>
              <a:t>EXISTING SYSTEM</a:t>
            </a:r>
            <a:endParaRPr lang="en-IN" sz="4400" dirty="0">
              <a:solidFill>
                <a:schemeClr val="bg1">
                  <a:lumMod val="95000"/>
                  <a:lumOff val="5000"/>
                </a:schemeClr>
              </a:solidFill>
            </a:endParaRPr>
          </a:p>
        </p:txBody>
      </p:sp>
      <p:sp>
        <p:nvSpPr>
          <p:cNvPr id="3" name="Content Placeholder 2">
            <a:extLst>
              <a:ext uri="{FF2B5EF4-FFF2-40B4-BE49-F238E27FC236}">
                <a16:creationId xmlns:a16="http://schemas.microsoft.com/office/drawing/2014/main" xmlns="" id="{D9169ABB-6794-3DE2-4DC2-A717763F86BE}"/>
              </a:ext>
            </a:extLst>
          </p:cNvPr>
          <p:cNvSpPr>
            <a:spLocks noGrp="1"/>
          </p:cNvSpPr>
          <p:nvPr>
            <p:ph idx="1"/>
          </p:nvPr>
        </p:nvSpPr>
        <p:spPr>
          <a:xfrm>
            <a:off x="698089" y="1177452"/>
            <a:ext cx="10811221" cy="5292174"/>
          </a:xfrm>
        </p:spPr>
        <p:txBody>
          <a:bodyPr>
            <a:noAutofit/>
          </a:bodyPr>
          <a:lstStyle/>
          <a:p>
            <a:pPr algn="just">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Chidamber and Kemerer (CK) metrics [36] have been widely used in the context of bug prediction. Basili et al. [1] investigated the usefulness of the CK suite for predicting the probability of detecting faulty classes. They showed that five of the experimented metrics are actually useful in characterizing the bug-proneness of classes.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same set of metrics has been successfully exploited in the context of bug prediction by El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Emam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et al. [26] and Subramanyam et al. [27]. Both works reported the ability of the CK metrics in predicting buggy code components, regardless of the size of the system under analysis.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Ohlsson et al. [3] focused the attention on the use of design metrics to identify bug-prone modules. They performed a study on an Ericsson industrial system showing that at least four different design metrics can be used with equivalent results. The metrics performance are not statistically worse than those achieved using a model based on the project size.</a:t>
            </a:r>
            <a:endParaRPr lang="en-IN" sz="2000" dirty="0"/>
          </a:p>
        </p:txBody>
      </p:sp>
    </p:spTree>
    <p:extLst>
      <p:ext uri="{BB962C8B-B14F-4D97-AF65-F5344CB8AC3E}">
        <p14:creationId xmlns:p14="http://schemas.microsoft.com/office/powerpoint/2010/main" val="756022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Title 4">
            <a:extLst>
              <a:ext uri="{FF2B5EF4-FFF2-40B4-BE49-F238E27FC236}">
                <a16:creationId xmlns:a16="http://schemas.microsoft.com/office/drawing/2014/main" xmlns="" id="{5FB21295-FF38-C17D-90BF-22B539B38939}"/>
              </a:ext>
            </a:extLst>
          </p:cNvPr>
          <p:cNvSpPr>
            <a:spLocks noGrp="1"/>
          </p:cNvSpPr>
          <p:nvPr>
            <p:ph type="title"/>
          </p:nvPr>
        </p:nvSpPr>
        <p:spPr>
          <a:xfrm>
            <a:off x="986456" y="571717"/>
            <a:ext cx="9669352" cy="1478570"/>
          </a:xfrm>
          <a:ln>
            <a:noFill/>
          </a:ln>
        </p:spPr>
        <p:txBody>
          <a:bodyPr>
            <a:normAutofit/>
          </a:bodyPr>
          <a:lstStyle/>
          <a:p>
            <a:r>
              <a:rPr lang="en-US" sz="4400" dirty="0" smtClean="0">
                <a:solidFill>
                  <a:schemeClr val="bg1">
                    <a:lumMod val="95000"/>
                    <a:lumOff val="5000"/>
                  </a:schemeClr>
                </a:solidFill>
              </a:rPr>
              <a:t>DISADVANTAGES OF EXISTING SYSTEM</a:t>
            </a:r>
            <a:endParaRPr lang="en-IN" sz="4400" dirty="0">
              <a:solidFill>
                <a:schemeClr val="bg1">
                  <a:lumMod val="95000"/>
                  <a:lumOff val="5000"/>
                </a:schemeClr>
              </a:solidFill>
            </a:endParaRPr>
          </a:p>
        </p:txBody>
      </p:sp>
      <p:sp>
        <p:nvSpPr>
          <p:cNvPr id="3" name="Content Placeholder 2">
            <a:extLst>
              <a:ext uri="{FF2B5EF4-FFF2-40B4-BE49-F238E27FC236}">
                <a16:creationId xmlns:a16="http://schemas.microsoft.com/office/drawing/2014/main" xmlns="" id="{240E763D-8681-34B6-620F-F5EF8C117FD7}"/>
              </a:ext>
            </a:extLst>
          </p:cNvPr>
          <p:cNvSpPr>
            <a:spLocks noGrp="1"/>
          </p:cNvSpPr>
          <p:nvPr>
            <p:ph idx="1"/>
          </p:nvPr>
        </p:nvSpPr>
        <p:spPr>
          <a:xfrm>
            <a:off x="1283418" y="2319812"/>
            <a:ext cx="8523950" cy="2822460"/>
          </a:xfrm>
        </p:spPr>
        <p:txBody>
          <a:bodyPr>
            <a:normAutofit/>
          </a:bodyPr>
          <a:lstStyle/>
          <a:p>
            <a:pPr>
              <a:buFont typeface="Wingdings" panose="05000000000000000000" pitchFamily="2" charset="2"/>
              <a:buChar char="Ø"/>
            </a:pPr>
            <a:r>
              <a:rPr lang="en-US" sz="2400" dirty="0"/>
              <a:t>There is no Product and process metrics Technique during this system.</a:t>
            </a:r>
          </a:p>
          <a:p>
            <a:pPr marL="0" indent="0">
              <a:buNone/>
            </a:pPr>
            <a:endParaRPr lang="en-US" sz="2400" dirty="0"/>
          </a:p>
          <a:p>
            <a:pPr>
              <a:buFont typeface="Wingdings" panose="05000000000000000000" pitchFamily="2" charset="2"/>
              <a:buChar char="Ø"/>
            </a:pPr>
            <a:r>
              <a:rPr lang="en-US" sz="2400" dirty="0"/>
              <a:t>There is no technique called Structural scattering to seek out bugs effectively.</a:t>
            </a:r>
            <a:endParaRPr lang="en-IN" sz="2400" dirty="0"/>
          </a:p>
        </p:txBody>
      </p:sp>
    </p:spTree>
    <p:extLst>
      <p:ext uri="{BB962C8B-B14F-4D97-AF65-F5344CB8AC3E}">
        <p14:creationId xmlns:p14="http://schemas.microsoft.com/office/powerpoint/2010/main" val="838630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A5702808-0B59-C986-F27B-600E570C967C}"/>
              </a:ext>
            </a:extLst>
          </p:cNvPr>
          <p:cNvSpPr>
            <a:spLocks noGrp="1"/>
          </p:cNvSpPr>
          <p:nvPr>
            <p:ph type="title"/>
          </p:nvPr>
        </p:nvSpPr>
        <p:spPr>
          <a:xfrm>
            <a:off x="1436128" y="96469"/>
            <a:ext cx="7729728" cy="1188720"/>
          </a:xfrm>
          <a:ln>
            <a:noFill/>
          </a:ln>
        </p:spPr>
        <p:txBody>
          <a:bodyPr>
            <a:normAutofit/>
          </a:bodyPr>
          <a:lstStyle/>
          <a:p>
            <a:r>
              <a:rPr lang="en-US" sz="4000" dirty="0">
                <a:solidFill>
                  <a:schemeClr val="bg1">
                    <a:lumMod val="95000"/>
                    <a:lumOff val="5000"/>
                  </a:schemeClr>
                </a:solidFill>
              </a:rPr>
              <a:t>PROPOSED SYSTEM</a:t>
            </a:r>
            <a:endParaRPr lang="en-IN" sz="4000" dirty="0">
              <a:solidFill>
                <a:schemeClr val="bg1">
                  <a:lumMod val="95000"/>
                  <a:lumOff val="5000"/>
                </a:schemeClr>
              </a:solidFill>
            </a:endParaRPr>
          </a:p>
        </p:txBody>
      </p:sp>
      <p:sp>
        <p:nvSpPr>
          <p:cNvPr id="3" name="Content Placeholder 2">
            <a:extLst>
              <a:ext uri="{FF2B5EF4-FFF2-40B4-BE49-F238E27FC236}">
                <a16:creationId xmlns:a16="http://schemas.microsoft.com/office/drawing/2014/main" xmlns="" id="{861F1855-2EB7-49B2-9869-6A7A215A5912}"/>
              </a:ext>
            </a:extLst>
          </p:cNvPr>
          <p:cNvSpPr>
            <a:spLocks noGrp="1"/>
          </p:cNvSpPr>
          <p:nvPr>
            <p:ph idx="1"/>
          </p:nvPr>
        </p:nvSpPr>
        <p:spPr>
          <a:xfrm>
            <a:off x="604591" y="1285189"/>
            <a:ext cx="10982818" cy="5388077"/>
          </a:xfrm>
        </p:spPr>
        <p:txBody>
          <a:bodyPr>
            <a:normAutofit/>
          </a:bodyPr>
          <a:lstStyle/>
          <a:p>
            <a:pPr>
              <a:buFont typeface="Wingdings" panose="05000000000000000000" pitchFamily="2" charset="2"/>
              <a:buChar char="Ø"/>
            </a:pPr>
            <a:r>
              <a:rPr lang="en-US" sz="2400" dirty="0"/>
              <a:t>The Proposed system is extended the empirical evaluation of our bug prediction model by considering a group of 26 systems. </a:t>
            </a:r>
          </a:p>
          <a:p>
            <a:pPr>
              <a:buFont typeface="Wingdings" panose="05000000000000000000" pitchFamily="2" charset="2"/>
              <a:buChar char="Ø"/>
            </a:pPr>
            <a:r>
              <a:rPr lang="en-US" sz="2400" dirty="0"/>
              <a:t>Compare our model with two additional competitive approaches, i.e. prediction model based on the  Focus metrics proposed by posnett et al. and a prediction model Based on structural code metrics, that together with the previously considered models, i.e., the BCCM proposed by Hassan and  the one proposed by ostrand et al, lead to a Total 4 different baselines considered in our study. </a:t>
            </a:r>
          </a:p>
          <a:p>
            <a:pPr>
              <a:buFont typeface="Wingdings" panose="05000000000000000000" pitchFamily="2" charset="2"/>
              <a:buChar char="Ø"/>
            </a:pPr>
            <a:r>
              <a:rPr lang="en-US" sz="2400" dirty="0"/>
              <a:t>Provide a comprehensive replication package including all the data and dealing data sets of our studies.</a:t>
            </a:r>
            <a:endParaRPr lang="en-IN" sz="2400" dirty="0"/>
          </a:p>
        </p:txBody>
      </p:sp>
    </p:spTree>
    <p:extLst>
      <p:ext uri="{BB962C8B-B14F-4D97-AF65-F5344CB8AC3E}">
        <p14:creationId xmlns:p14="http://schemas.microsoft.com/office/powerpoint/2010/main" val="190903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900792F1-99C5-F529-5347-16877E433650}"/>
              </a:ext>
            </a:extLst>
          </p:cNvPr>
          <p:cNvSpPr>
            <a:spLocks noGrp="1"/>
          </p:cNvSpPr>
          <p:nvPr>
            <p:ph type="title"/>
          </p:nvPr>
        </p:nvSpPr>
        <p:spPr>
          <a:xfrm>
            <a:off x="2231134" y="276433"/>
            <a:ext cx="8327138" cy="1188720"/>
          </a:xfrm>
          <a:ln>
            <a:noFill/>
          </a:ln>
        </p:spPr>
        <p:txBody>
          <a:bodyPr>
            <a:normAutofit fontScale="90000"/>
          </a:bodyPr>
          <a:lstStyle/>
          <a:p>
            <a:r>
              <a:rPr lang="en-US" sz="4400" dirty="0" smtClean="0">
                <a:solidFill>
                  <a:schemeClr val="bg1">
                    <a:lumMod val="95000"/>
                    <a:lumOff val="5000"/>
                  </a:schemeClr>
                </a:solidFill>
              </a:rPr>
              <a:t>ADVANTAGES OF PROPOSED SYSTEM</a:t>
            </a:r>
            <a:endParaRPr lang="en-IN" sz="4400" dirty="0">
              <a:solidFill>
                <a:schemeClr val="bg1">
                  <a:lumMod val="95000"/>
                  <a:lumOff val="5000"/>
                </a:schemeClr>
              </a:solidFill>
            </a:endParaRPr>
          </a:p>
        </p:txBody>
      </p:sp>
      <p:sp useBgFill="1">
        <p:nvSpPr>
          <p:cNvPr id="3" name="Content Placeholder 2">
            <a:extLst>
              <a:ext uri="{FF2B5EF4-FFF2-40B4-BE49-F238E27FC236}">
                <a16:creationId xmlns:a16="http://schemas.microsoft.com/office/drawing/2014/main" xmlns="" id="{87B1179D-3CEE-41A5-8ED9-9CF9EF91E649}"/>
              </a:ext>
            </a:extLst>
          </p:cNvPr>
          <p:cNvSpPr>
            <a:spLocks noGrp="1"/>
          </p:cNvSpPr>
          <p:nvPr>
            <p:ph idx="1"/>
          </p:nvPr>
        </p:nvSpPr>
        <p:spPr>
          <a:xfrm>
            <a:off x="2182366" y="2190135"/>
            <a:ext cx="7827265" cy="2942304"/>
          </a:xfrm>
        </p:spPr>
        <p:txBody>
          <a:bodyPr>
            <a:normAutofit/>
          </a:bodyPr>
          <a:lstStyle/>
          <a:p>
            <a:pPr>
              <a:buFont typeface="Wingdings" panose="05000000000000000000" pitchFamily="2" charset="2"/>
              <a:buChar char="Ø"/>
            </a:pPr>
            <a:r>
              <a:rPr lang="en-US" sz="2400" dirty="0"/>
              <a:t>This System Implements Research Questions And Baseline Selection Which Is</a:t>
            </a:r>
            <a:r>
              <a:rPr lang="en-IN" sz="2400" dirty="0"/>
              <a:t> Effective In Fining Bigs.</a:t>
            </a:r>
          </a:p>
          <a:p>
            <a:pPr marL="0" indent="0">
              <a:buNone/>
            </a:pPr>
            <a:endParaRPr lang="en-IN" sz="2400" dirty="0"/>
          </a:p>
          <a:p>
            <a:pPr>
              <a:buFont typeface="Wingdings" panose="05000000000000000000" pitchFamily="2" charset="2"/>
              <a:buChar char="Ø"/>
            </a:pPr>
            <a:r>
              <a:rPr lang="en-IN" sz="2400" dirty="0"/>
              <a:t>The System Has a Technique To Detect Bugs Of Mining Software Repositories</a:t>
            </a:r>
            <a:endParaRPr lang="en-US" sz="2400" dirty="0"/>
          </a:p>
        </p:txBody>
      </p:sp>
    </p:spTree>
    <p:extLst>
      <p:ext uri="{BB962C8B-B14F-4D97-AF65-F5344CB8AC3E}">
        <p14:creationId xmlns:p14="http://schemas.microsoft.com/office/powerpoint/2010/main" val="3112237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xmlns="" id="{0BECC3CA-5CFF-E837-7E42-2B8E056A45E3}"/>
              </a:ext>
            </a:extLst>
          </p:cNvPr>
          <p:cNvSpPr>
            <a:spLocks noGrp="1"/>
          </p:cNvSpPr>
          <p:nvPr>
            <p:ph type="title"/>
          </p:nvPr>
        </p:nvSpPr>
        <p:spPr>
          <a:xfrm>
            <a:off x="678032" y="296097"/>
            <a:ext cx="10835935" cy="1188720"/>
          </a:xfrm>
          <a:ln>
            <a:noFill/>
          </a:ln>
        </p:spPr>
        <p:txBody>
          <a:bodyPr>
            <a:normAutofit/>
          </a:bodyPr>
          <a:lstStyle/>
          <a:p>
            <a:r>
              <a:rPr lang="en-IN" sz="3600" dirty="0">
                <a:solidFill>
                  <a:schemeClr val="bg1">
                    <a:lumMod val="95000"/>
                    <a:lumOff val="5000"/>
                  </a:schemeClr>
                </a:solidFill>
              </a:rPr>
              <a:t>HARDWARE AND SOFTWARE REQUIREMENTS</a:t>
            </a:r>
          </a:p>
        </p:txBody>
      </p:sp>
      <p:sp>
        <p:nvSpPr>
          <p:cNvPr id="3" name="Content Placeholder 2">
            <a:extLst>
              <a:ext uri="{FF2B5EF4-FFF2-40B4-BE49-F238E27FC236}">
                <a16:creationId xmlns:a16="http://schemas.microsoft.com/office/drawing/2014/main" xmlns="" id="{9BB86B81-C643-248F-1EC4-5C6020DBA17A}"/>
              </a:ext>
            </a:extLst>
          </p:cNvPr>
          <p:cNvSpPr>
            <a:spLocks noGrp="1"/>
          </p:cNvSpPr>
          <p:nvPr>
            <p:ph idx="1"/>
          </p:nvPr>
        </p:nvSpPr>
        <p:spPr>
          <a:xfrm>
            <a:off x="1356260" y="1887793"/>
            <a:ext cx="9479478" cy="3901395"/>
          </a:xfrm>
        </p:spPr>
        <p:txBody>
          <a:bodyPr>
            <a:normAutofit/>
          </a:bodyPr>
          <a:lstStyle/>
          <a:p>
            <a:pPr marL="0" indent="0">
              <a:buNone/>
            </a:pPr>
            <a:r>
              <a:rPr lang="en-IN" sz="2800" b="1" dirty="0"/>
              <a:t>HARDWARE REQUIREMENTS</a:t>
            </a:r>
          </a:p>
          <a:p>
            <a:pPr>
              <a:buFont typeface="Wingdings" panose="05000000000000000000" pitchFamily="2" charset="2"/>
              <a:buChar char="Ø"/>
            </a:pPr>
            <a:r>
              <a:rPr lang="en-IN" sz="2400" dirty="0"/>
              <a:t>System        		</a:t>
            </a:r>
            <a:r>
              <a:rPr lang="en-IN" sz="2400" dirty="0" smtClean="0"/>
              <a:t>: </a:t>
            </a:r>
            <a:r>
              <a:rPr lang="en-IN" sz="2400" dirty="0"/>
              <a:t>i3</a:t>
            </a:r>
          </a:p>
          <a:p>
            <a:pPr>
              <a:buFont typeface="Wingdings" panose="05000000000000000000" pitchFamily="2" charset="2"/>
              <a:buChar char="Ø"/>
            </a:pPr>
            <a:r>
              <a:rPr lang="en-IN" sz="2400" dirty="0"/>
              <a:t>Hard Disk		</a:t>
            </a:r>
            <a:r>
              <a:rPr lang="en-IN" sz="2400" dirty="0" smtClean="0"/>
              <a:t>: </a:t>
            </a:r>
            <a:r>
              <a:rPr lang="en-IN" sz="2400" dirty="0"/>
              <a:t>500GB</a:t>
            </a:r>
          </a:p>
          <a:p>
            <a:pPr>
              <a:buFont typeface="Wingdings" panose="05000000000000000000" pitchFamily="2" charset="2"/>
              <a:buChar char="Ø"/>
            </a:pPr>
            <a:r>
              <a:rPr lang="en-IN" sz="2400" dirty="0"/>
              <a:t>Ram	</a:t>
            </a:r>
            <a:r>
              <a:rPr lang="en-IN" dirty="0"/>
              <a:t> </a:t>
            </a:r>
            <a:r>
              <a:rPr lang="en-IN" dirty="0" smtClean="0"/>
              <a:t>                     </a:t>
            </a:r>
            <a:r>
              <a:rPr lang="en-IN" sz="2400" dirty="0" smtClean="0"/>
              <a:t> </a:t>
            </a:r>
            <a:r>
              <a:rPr lang="en-IN" sz="2400" dirty="0" smtClean="0"/>
              <a:t>: </a:t>
            </a:r>
            <a:r>
              <a:rPr lang="en-IN" sz="2400" dirty="0"/>
              <a:t>512Mb</a:t>
            </a:r>
          </a:p>
          <a:p>
            <a:endParaRPr lang="en-IN" sz="2800" b="1" dirty="0"/>
          </a:p>
        </p:txBody>
      </p:sp>
    </p:spTree>
    <p:extLst>
      <p:ext uri="{BB962C8B-B14F-4D97-AF65-F5344CB8AC3E}">
        <p14:creationId xmlns:p14="http://schemas.microsoft.com/office/powerpoint/2010/main" val="731320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B86B81-C643-248F-1EC4-5C6020DBA17A}"/>
              </a:ext>
            </a:extLst>
          </p:cNvPr>
          <p:cNvSpPr>
            <a:spLocks noGrp="1"/>
          </p:cNvSpPr>
          <p:nvPr>
            <p:ph idx="1"/>
          </p:nvPr>
        </p:nvSpPr>
        <p:spPr>
          <a:xfrm>
            <a:off x="805654" y="560438"/>
            <a:ext cx="9479478" cy="3901395"/>
          </a:xfrm>
        </p:spPr>
        <p:txBody>
          <a:bodyPr>
            <a:normAutofit fontScale="85000" lnSpcReduction="20000"/>
          </a:bodyPr>
          <a:lstStyle/>
          <a:p>
            <a:pPr marL="0" indent="0">
              <a:buNone/>
            </a:pPr>
            <a:r>
              <a:rPr lang="en-IN" sz="2800" b="1" dirty="0"/>
              <a:t> </a:t>
            </a:r>
            <a:r>
              <a:rPr lang="en-IN" sz="4200" b="1" dirty="0">
                <a:solidFill>
                  <a:schemeClr val="bg1">
                    <a:lumMod val="95000"/>
                    <a:lumOff val="5000"/>
                  </a:schemeClr>
                </a:solidFill>
              </a:rPr>
              <a:t>SOFTWARE REQUIREMENTS</a:t>
            </a:r>
            <a:endParaRPr lang="en-IN" sz="2800" b="1" dirty="0">
              <a:solidFill>
                <a:schemeClr val="bg1">
                  <a:lumMod val="95000"/>
                  <a:lumOff val="5000"/>
                </a:schemeClr>
              </a:solidFill>
            </a:endParaRPr>
          </a:p>
          <a:p>
            <a:pPr marL="0" indent="0">
              <a:buNone/>
            </a:pPr>
            <a:endParaRPr lang="en-IN" sz="2800" b="1" dirty="0">
              <a:solidFill>
                <a:schemeClr val="bg1">
                  <a:lumMod val="95000"/>
                  <a:lumOff val="5000"/>
                </a:schemeClr>
              </a:solidFill>
            </a:endParaRPr>
          </a:p>
          <a:p>
            <a:pPr>
              <a:buFont typeface="Wingdings" panose="05000000000000000000" pitchFamily="2" charset="2"/>
              <a:buChar char="Ø"/>
            </a:pPr>
            <a:r>
              <a:rPr lang="en-IN" sz="2400" dirty="0"/>
              <a:t>Technology			: Java 2 Standard Edition, JDBC</a:t>
            </a:r>
          </a:p>
          <a:p>
            <a:pPr>
              <a:buFont typeface="Wingdings" panose="05000000000000000000" pitchFamily="2" charset="2"/>
              <a:buChar char="Ø"/>
            </a:pPr>
            <a:r>
              <a:rPr lang="en-IN" sz="2400" dirty="0"/>
              <a:t>Web Server			: Tomcat 7.0</a:t>
            </a:r>
          </a:p>
          <a:p>
            <a:pPr>
              <a:buFont typeface="Wingdings" panose="05000000000000000000" pitchFamily="2" charset="2"/>
              <a:buChar char="Ø"/>
            </a:pPr>
            <a:r>
              <a:rPr lang="en-IN" sz="2400" dirty="0"/>
              <a:t>Client Side Technologies	:HTML, CSS, JavaScript</a:t>
            </a:r>
          </a:p>
          <a:p>
            <a:pPr>
              <a:buFont typeface="Wingdings" panose="05000000000000000000" pitchFamily="2" charset="2"/>
              <a:buChar char="Ø"/>
            </a:pPr>
            <a:r>
              <a:rPr lang="en-IN" sz="2400" dirty="0"/>
              <a:t>Server Side Technologies	: Servlets, JSP</a:t>
            </a:r>
          </a:p>
          <a:p>
            <a:pPr>
              <a:buFont typeface="Wingdings" panose="05000000000000000000" pitchFamily="2" charset="2"/>
              <a:buChar char="Ø"/>
            </a:pPr>
            <a:r>
              <a:rPr lang="en-IN" sz="2400" dirty="0"/>
              <a:t>Data Base Server		: MySQL</a:t>
            </a:r>
          </a:p>
          <a:p>
            <a:pPr>
              <a:buFont typeface="Wingdings" panose="05000000000000000000" pitchFamily="2" charset="2"/>
              <a:buChar char="Ø"/>
            </a:pPr>
            <a:r>
              <a:rPr lang="en-IN" sz="2400" dirty="0"/>
              <a:t>Editor			: Netbeans8.1</a:t>
            </a:r>
          </a:p>
        </p:txBody>
      </p:sp>
    </p:spTree>
    <p:extLst>
      <p:ext uri="{BB962C8B-B14F-4D97-AF65-F5344CB8AC3E}">
        <p14:creationId xmlns:p14="http://schemas.microsoft.com/office/powerpoint/2010/main" val="32481544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1187</TotalTime>
  <Words>1153</Words>
  <Application>Microsoft Office PowerPoint</Application>
  <PresentationFormat>Widescreen</PresentationFormat>
  <Paragraphs>71</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Algerian</vt:lpstr>
      <vt:lpstr>Arial</vt:lpstr>
      <vt:lpstr>Calibri</vt:lpstr>
      <vt:lpstr>Google Sans</vt:lpstr>
      <vt:lpstr>Times New Roman</vt:lpstr>
      <vt:lpstr>Trebuchet MS</vt:lpstr>
      <vt:lpstr>Tw Cen MT</vt:lpstr>
      <vt:lpstr>Wingdings</vt:lpstr>
      <vt:lpstr>Circuit</vt:lpstr>
      <vt:lpstr>WELCOME</vt:lpstr>
      <vt:lpstr>PowerPoint Presentation</vt:lpstr>
      <vt:lpstr>INTRODUCTION</vt:lpstr>
      <vt:lpstr>EXISTING SYSTEM</vt:lpstr>
      <vt:lpstr>DISADVANTAGES OF EXISTING SYSTEM</vt:lpstr>
      <vt:lpstr>PROPOSED SYSTEM</vt:lpstr>
      <vt:lpstr>ADVANTAGES OF PROPOSED SYSTEM</vt:lpstr>
      <vt:lpstr>HARDWARE AND SOFTWARE REQUIREMENTS</vt:lpstr>
      <vt:lpstr>PowerPoint Presentation</vt:lpstr>
      <vt:lpstr>MODULES</vt:lpstr>
      <vt:lpstr>EXPLANATION OF MODULES</vt:lpstr>
      <vt:lpstr>PowerPoint Presentation</vt:lpstr>
      <vt:lpstr>PowerPoint Presentation</vt:lpstr>
      <vt:lpstr>PowerPoint Presentation</vt:lpstr>
      <vt:lpstr>INPUT PROVIDED</vt:lpstr>
      <vt:lpstr>PowerPoint Presentation</vt:lpstr>
      <vt:lpstr>PowerPoint Presentation</vt:lpstr>
      <vt:lpstr>OUTPUT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RAMA CHANDRA REDDY KUMMETHA</dc:creator>
  <cp:lastModifiedBy>Admin</cp:lastModifiedBy>
  <cp:revision>148</cp:revision>
  <dcterms:created xsi:type="dcterms:W3CDTF">2023-07-24T14:59:57Z</dcterms:created>
  <dcterms:modified xsi:type="dcterms:W3CDTF">2023-08-04T05:30:05Z</dcterms:modified>
</cp:coreProperties>
</file>